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4" r:id="rId3"/>
    <p:sldId id="305" r:id="rId4"/>
    <p:sldId id="307" r:id="rId5"/>
    <p:sldId id="308" r:id="rId6"/>
    <p:sldId id="309" r:id="rId7"/>
    <p:sldId id="313" r:id="rId8"/>
    <p:sldId id="314" r:id="rId9"/>
    <p:sldId id="326" r:id="rId10"/>
    <p:sldId id="322" r:id="rId11"/>
    <p:sldId id="323" r:id="rId12"/>
    <p:sldId id="325" r:id="rId13"/>
    <p:sldId id="324" r:id="rId14"/>
    <p:sldId id="318" r:id="rId15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00CCFF"/>
    <a:srgbClr val="0099CC"/>
    <a:srgbClr val="33CCCC"/>
    <a:srgbClr val="66FF99"/>
    <a:srgbClr val="4DD3C0"/>
    <a:srgbClr val="34E3EC"/>
    <a:srgbClr val="5AC3C6"/>
    <a:srgbClr val="2149A1"/>
    <a:srgbClr val="FF9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42" autoAdjust="0"/>
  </p:normalViewPr>
  <p:slideViewPr>
    <p:cSldViewPr snapToGrid="0">
      <p:cViewPr varScale="1">
        <p:scale>
          <a:sx n="93" d="100"/>
          <a:sy n="93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7E41E-A9D6-4F5D-B06D-BCBCACBEED6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EABF2-2DC1-4AF9-83A1-152E25F9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8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79D5-8D49-477A-BDA2-A68C88609F36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2BB-B8B4-4500-8F6B-FBF83BF6D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0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B542-9ACE-4AE2-800D-C4A8D27077A7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2BB-B8B4-4500-8F6B-FBF83BF6D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4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9FA3-B2F4-4944-841B-2DB3DBEA5BCF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2BB-B8B4-4500-8F6B-FBF83BF6D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1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0000-8A2C-4704-A99B-05D41AB670CB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52415" y="230188"/>
            <a:ext cx="691242" cy="337004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8412BB-B8B4-4500-8F6B-FBF83BF6DB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0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BCBE-3363-4C04-B07E-100D647026D0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2BB-B8B4-4500-8F6B-FBF83BF6D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0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491C-A8DE-4C2D-AB34-A3FC346480DB}" type="datetime1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2BB-B8B4-4500-8F6B-FBF83BF6D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2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F132-E209-4724-B7C0-16A9296FE01E}" type="datetime1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2BB-B8B4-4500-8F6B-FBF83BF6D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511D-3416-492D-9750-627947DC7CCC}" type="datetime1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2BB-B8B4-4500-8F6B-FBF83BF6D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7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E2CB-F878-428E-AE15-77521FD3CC3A}" type="datetime1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2BB-B8B4-4500-8F6B-FBF83BF6D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9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6F41-C616-4584-B3B1-C84EF2D4CAD1}" type="datetime1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2BB-B8B4-4500-8F6B-FBF83BF6D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8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997E-C939-43AE-BB1F-B7B95267CD5E}" type="datetime1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2BB-B8B4-4500-8F6B-FBF83BF6D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0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B3A9A-F506-4900-8306-CC29DF1196AA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12BB-B8B4-4500-8F6B-FBF83BF6D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6723" cy="693605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31372" y="2782083"/>
            <a:ext cx="11452302" cy="21690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800" b="1" cap="all" dirty="0">
                <a:solidFill>
                  <a:srgbClr val="013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выполнения соглашения</a:t>
            </a:r>
          </a:p>
          <a:p>
            <a:pPr algn="ctr">
              <a:lnSpc>
                <a:spcPct val="100000"/>
              </a:lnSpc>
            </a:pPr>
            <a:r>
              <a:rPr lang="ru-RU" altLang="ru-RU" sz="2800" b="1" cap="all" dirty="0">
                <a:solidFill>
                  <a:srgbClr val="013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охране труда в 2023 году и</a:t>
            </a:r>
          </a:p>
          <a:p>
            <a:pPr algn="ctr">
              <a:lnSpc>
                <a:spcPct val="100000"/>
              </a:lnSpc>
            </a:pPr>
            <a:r>
              <a:rPr lang="ru-RU" altLang="ru-RU" sz="2800" b="1" cap="all" dirty="0">
                <a:solidFill>
                  <a:srgbClr val="013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соглашения на 2024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44625" b="33918"/>
          <a:stretch/>
        </p:blipFill>
        <p:spPr>
          <a:xfrm>
            <a:off x="1037230" y="467642"/>
            <a:ext cx="2016631" cy="1070243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122098" y="775137"/>
          <a:ext cx="1949173" cy="882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893125" imgH="404520" progId="CorelDraw.Graphic.22">
                  <p:embed/>
                </p:oleObj>
              </mc:Choice>
              <mc:Fallback>
                <p:oleObj name="CorelDRAW" r:id="rId4" imgW="893125" imgH="404520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2098" y="775137"/>
                        <a:ext cx="1949173" cy="882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55951" y="618813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26.02.2024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04" y="4793874"/>
            <a:ext cx="1016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Шарафутдинов А. Р.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проректора по общим вопросам </a:t>
            </a:r>
          </a:p>
          <a:p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90313" y="254712"/>
          <a:ext cx="11244500" cy="60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774967" imgH="470848" progId="CorelDraw.Graphic.22">
                  <p:embed/>
                </p:oleObj>
              </mc:Choice>
              <mc:Fallback>
                <p:oleObj name="CorelDRAW" r:id="rId2" imgW="8774967" imgH="470848" progId="CorelDraw.Graphic.22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0313" y="254712"/>
                        <a:ext cx="11244500" cy="60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97496" y="1144063"/>
            <a:ext cx="10647798" cy="50541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по охране труда на 2024 г.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и профком ФГАОУ ВО "Уральский федеральный университет имени первого Президента России Б.Н. Ельцина" заключили настоящее Соглашение в том, что администрация УрФУ обязуется выполнить в течение 2024 года следующие мероприятия, направленные на улучшение условий и охрану труда сотрудников и студентов:</a:t>
            </a:r>
          </a:p>
        </p:txBody>
      </p:sp>
    </p:spTree>
    <p:extLst>
      <p:ext uri="{BB962C8B-B14F-4D97-AF65-F5344CB8AC3E}">
        <p14:creationId xmlns:p14="http://schemas.microsoft.com/office/powerpoint/2010/main" val="52720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90313" y="254712"/>
          <a:ext cx="11244500" cy="60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774967" imgH="470848" progId="CorelDraw.Graphic.22">
                  <p:embed/>
                </p:oleObj>
              </mc:Choice>
              <mc:Fallback>
                <p:oleObj name="CorelDRAW" r:id="rId2" imgW="8774967" imgH="470848" progId="CorelDraw.Graphic.22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0313" y="254712"/>
                        <a:ext cx="11244500" cy="60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204908"/>
              </p:ext>
            </p:extLst>
          </p:nvPr>
        </p:nvGraphicFramePr>
        <p:xfrm>
          <a:off x="960966" y="897469"/>
          <a:ext cx="10803467" cy="5569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919">
                  <a:extLst>
                    <a:ext uri="{9D8B030D-6E8A-4147-A177-3AD203B41FA5}">
                      <a16:colId xmlns:a16="http://schemas.microsoft.com/office/drawing/2014/main" val="43717256"/>
                    </a:ext>
                  </a:extLst>
                </a:gridCol>
                <a:gridCol w="5477815">
                  <a:extLst>
                    <a:ext uri="{9D8B030D-6E8A-4147-A177-3AD203B41FA5}">
                      <a16:colId xmlns:a16="http://schemas.microsoft.com/office/drawing/2014/main" val="858780802"/>
                    </a:ext>
                  </a:extLst>
                </a:gridCol>
                <a:gridCol w="1935832">
                  <a:extLst>
                    <a:ext uri="{9D8B030D-6E8A-4147-A177-3AD203B41FA5}">
                      <a16:colId xmlns:a16="http://schemas.microsoft.com/office/drawing/2014/main" val="1148072888"/>
                    </a:ext>
                  </a:extLst>
                </a:gridCol>
                <a:gridCol w="819982">
                  <a:extLst>
                    <a:ext uri="{9D8B030D-6E8A-4147-A177-3AD203B41FA5}">
                      <a16:colId xmlns:a16="http://schemas.microsoft.com/office/drawing/2014/main" val="321588689"/>
                    </a:ext>
                  </a:extLst>
                </a:gridCol>
                <a:gridCol w="1284919">
                  <a:extLst>
                    <a:ext uri="{9D8B030D-6E8A-4147-A177-3AD203B41FA5}">
                      <a16:colId xmlns:a16="http://schemas.microsoft.com/office/drawing/2014/main" val="2329174421"/>
                    </a:ext>
                  </a:extLst>
                </a:gridCol>
              </a:tblGrid>
              <a:tr h="3074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Плановая стоимость работ, тыс. руб.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Выполнение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015165"/>
                  </a:ext>
                </a:extLst>
              </a:tr>
              <a:tr h="466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extLst>
                  <a:ext uri="{0D108BD9-81ED-4DB2-BD59-A6C34878D82A}">
                    <a16:rowId xmlns:a16="http://schemas.microsoft.com/office/drawing/2014/main" val="3553877410"/>
                  </a:ext>
                </a:extLst>
              </a:tr>
              <a:tr h="252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extLst>
                  <a:ext uri="{0D108BD9-81ED-4DB2-BD59-A6C34878D82A}">
                    <a16:rowId xmlns:a16="http://schemas.microsoft.com/office/drawing/2014/main" val="151303955"/>
                  </a:ext>
                </a:extLst>
              </a:tr>
              <a:tr h="318802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Создание комфортных и безопасных условий труда                                                                          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732587"/>
                  </a:ext>
                </a:extLst>
              </a:tr>
              <a:tr h="747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аудиторий и лабораторий </a:t>
                      </a:r>
                      <a:b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Ремонт аудиторий и лабораторий на условиях софинансирования          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extLst>
                  <a:ext uri="{0D108BD9-81ED-4DB2-BD59-A6C34878D82A}">
                    <a16:rowId xmlns:a16="http://schemas.microsoft.com/office/drawing/2014/main" val="1935263285"/>
                  </a:ext>
                </a:extLst>
              </a:tr>
              <a:tr h="747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аудиторий и лабораторий на условиях софинансирования </a:t>
                      </a:r>
                      <a:b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extLst>
                  <a:ext uri="{0D108BD9-81ED-4DB2-BD59-A6C34878D82A}">
                    <a16:rowId xmlns:a16="http://schemas.microsoft.com/office/drawing/2014/main" val="1312627842"/>
                  </a:ext>
                </a:extLst>
              </a:tr>
              <a:tr h="2907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 оборудования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extLst>
                  <a:ext uri="{0D108BD9-81ED-4DB2-BD59-A6C34878D82A}">
                    <a16:rowId xmlns:a16="http://schemas.microsoft.com/office/drawing/2014/main" val="1098209778"/>
                  </a:ext>
                </a:extLst>
              </a:tr>
              <a:tr h="3134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систем вентиляции и кондиционирования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extLst>
                  <a:ext uri="{0D108BD9-81ED-4DB2-BD59-A6C34878D82A}">
                    <a16:rowId xmlns:a16="http://schemas.microsoft.com/office/drawing/2014/main" val="429444167"/>
                  </a:ext>
                </a:extLst>
              </a:tr>
              <a:tr h="252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п.п. 1.1-1.2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extLst>
                  <a:ext uri="{0D108BD9-81ED-4DB2-BD59-A6C34878D82A}">
                    <a16:rowId xmlns:a16="http://schemas.microsoft.com/office/drawing/2014/main" val="518310610"/>
                  </a:ext>
                </a:extLst>
              </a:tr>
              <a:tr h="36434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объекты: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54763"/>
                  </a:ext>
                </a:extLst>
              </a:tr>
              <a:tr h="252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мест общего пользования: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extLst>
                  <a:ext uri="{0D108BD9-81ED-4DB2-BD59-A6C34878D82A}">
                    <a16:rowId xmlns:a16="http://schemas.microsoft.com/office/drawing/2014/main" val="3193673645"/>
                  </a:ext>
                </a:extLst>
              </a:tr>
              <a:tr h="50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подземного перехода между 2у/к и 5у/к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14 000,00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extLst>
                  <a:ext uri="{0D108BD9-81ED-4DB2-BD59-A6C34878D82A}">
                    <a16:rowId xmlns:a16="http://schemas.microsoft.com/office/drawing/2014/main" val="2578050076"/>
                  </a:ext>
                </a:extLst>
              </a:tr>
              <a:tr h="252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входных групп учебных зданий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5000,00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extLst>
                  <a:ext uri="{0D108BD9-81ED-4DB2-BD59-A6C34878D82A}">
                    <a16:rowId xmlns:a16="http://schemas.microsoft.com/office/drawing/2014/main" val="4268238637"/>
                  </a:ext>
                </a:extLst>
              </a:tr>
              <a:tr h="252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путей эвакуации и эвакуационных выходов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extLst>
                  <a:ext uri="{0D108BD9-81ED-4DB2-BD59-A6C34878D82A}">
                    <a16:rowId xmlns:a16="http://schemas.microsoft.com/office/drawing/2014/main" val="1164427788"/>
                  </a:ext>
                </a:extLst>
              </a:tr>
              <a:tr h="252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п.1: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22000,00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3" marR="4353" marT="4353" marB="0"/>
                </a:tc>
                <a:extLst>
                  <a:ext uri="{0D108BD9-81ED-4DB2-BD59-A6C34878D82A}">
                    <a16:rowId xmlns:a16="http://schemas.microsoft.com/office/drawing/2014/main" val="3393959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22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90313" y="254712"/>
          <a:ext cx="11244500" cy="60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774967" imgH="470848" progId="CorelDraw.Graphic.22">
                  <p:embed/>
                </p:oleObj>
              </mc:Choice>
              <mc:Fallback>
                <p:oleObj name="CorelDRAW" r:id="rId2" imgW="8774967" imgH="470848" progId="CorelDraw.Graphic.22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0313" y="254712"/>
                        <a:ext cx="11244500" cy="60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849423"/>
              </p:ext>
            </p:extLst>
          </p:nvPr>
        </p:nvGraphicFramePr>
        <p:xfrm>
          <a:off x="736599" y="931331"/>
          <a:ext cx="11180233" cy="4930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9221">
                  <a:extLst>
                    <a:ext uri="{9D8B030D-6E8A-4147-A177-3AD203B41FA5}">
                      <a16:colId xmlns:a16="http://schemas.microsoft.com/office/drawing/2014/main" val="3206741052"/>
                    </a:ext>
                  </a:extLst>
                </a:gridCol>
                <a:gridCol w="6786690">
                  <a:extLst>
                    <a:ext uri="{9D8B030D-6E8A-4147-A177-3AD203B41FA5}">
                      <a16:colId xmlns:a16="http://schemas.microsoft.com/office/drawing/2014/main" val="3874198921"/>
                    </a:ext>
                  </a:extLst>
                </a:gridCol>
                <a:gridCol w="1344290">
                  <a:extLst>
                    <a:ext uri="{9D8B030D-6E8A-4147-A177-3AD203B41FA5}">
                      <a16:colId xmlns:a16="http://schemas.microsoft.com/office/drawing/2014/main" val="946646713"/>
                    </a:ext>
                  </a:extLst>
                </a:gridCol>
                <a:gridCol w="1158826">
                  <a:extLst>
                    <a:ext uri="{9D8B030D-6E8A-4147-A177-3AD203B41FA5}">
                      <a16:colId xmlns:a16="http://schemas.microsoft.com/office/drawing/2014/main" val="537923689"/>
                    </a:ext>
                  </a:extLst>
                </a:gridCol>
                <a:gridCol w="801206">
                  <a:extLst>
                    <a:ext uri="{9D8B030D-6E8A-4147-A177-3AD203B41FA5}">
                      <a16:colId xmlns:a16="http://schemas.microsoft.com/office/drawing/2014/main" val="2261451462"/>
                    </a:ext>
                  </a:extLst>
                </a:gridCol>
              </a:tblGrid>
              <a:tr h="659651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Привести искусственное освещение на рабочих местах в соответствии с требованиями СП 52.13330.2011, СанПиН 2.2.1/2.1.1.1278-03  Исполнитель: гл. энергетик А.Н. Комаров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557850"/>
                  </a:ext>
                </a:extLst>
              </a:tr>
              <a:tr h="3224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светильников: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17158713"/>
                  </a:ext>
                </a:extLst>
              </a:tr>
              <a:tr h="4560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2.1.1.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светильников и усиление освещенности по предписаниям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91236216"/>
                  </a:ext>
                </a:extLst>
              </a:tr>
              <a:tr h="322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п.2: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03544575"/>
                  </a:ext>
                </a:extLst>
              </a:tr>
              <a:tr h="845458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Внедрение технических устройств, обеспечивающих защиту работающих от поражения электрическим током в соответствии с ГОСТ 12.2.007-75.                                                                                                                                                                          Ответственные: зам. проректора по ОВ  А.Р. Шарафутдинов, гл. инженер Е.В. Фомин, гл. энергетик А.Н. Комаров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964295"/>
                  </a:ext>
                </a:extLst>
              </a:tr>
              <a:tr h="3889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коридорного освещения с заменой светильников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95388216"/>
                  </a:ext>
                </a:extLst>
              </a:tr>
              <a:tr h="967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испытаний устройств заземления (зануления) и изоляции проводов электросистем здания на соответствие требований электробезопасности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07800793"/>
                  </a:ext>
                </a:extLst>
              </a:tr>
              <a:tr h="3224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магистралей электроснабжения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1100,00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59109737"/>
                  </a:ext>
                </a:extLst>
              </a:tr>
              <a:tr h="3224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систем уравнивания потенциалов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8583707"/>
                  </a:ext>
                </a:extLst>
              </a:tr>
              <a:tr h="322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п.3: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3100,00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332994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81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90313" y="254712"/>
          <a:ext cx="11244500" cy="60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774967" imgH="470848" progId="CorelDraw.Graphic.22">
                  <p:embed/>
                </p:oleObj>
              </mc:Choice>
              <mc:Fallback>
                <p:oleObj name="CorelDRAW" r:id="rId2" imgW="8774967" imgH="470848" progId="CorelDraw.Graphic.22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0313" y="254712"/>
                        <a:ext cx="11244500" cy="60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101669"/>
              </p:ext>
            </p:extLst>
          </p:nvPr>
        </p:nvGraphicFramePr>
        <p:xfrm>
          <a:off x="901700" y="935566"/>
          <a:ext cx="11040534" cy="4893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4563">
                  <a:extLst>
                    <a:ext uri="{9D8B030D-6E8A-4147-A177-3AD203B41FA5}">
                      <a16:colId xmlns:a16="http://schemas.microsoft.com/office/drawing/2014/main" val="2654147691"/>
                    </a:ext>
                  </a:extLst>
                </a:gridCol>
                <a:gridCol w="6259199">
                  <a:extLst>
                    <a:ext uri="{9D8B030D-6E8A-4147-A177-3AD203B41FA5}">
                      <a16:colId xmlns:a16="http://schemas.microsoft.com/office/drawing/2014/main" val="2813866838"/>
                    </a:ext>
                  </a:extLst>
                </a:gridCol>
                <a:gridCol w="1351071">
                  <a:extLst>
                    <a:ext uri="{9D8B030D-6E8A-4147-A177-3AD203B41FA5}">
                      <a16:colId xmlns:a16="http://schemas.microsoft.com/office/drawing/2014/main" val="823886381"/>
                    </a:ext>
                  </a:extLst>
                </a:gridCol>
                <a:gridCol w="957493">
                  <a:extLst>
                    <a:ext uri="{9D8B030D-6E8A-4147-A177-3AD203B41FA5}">
                      <a16:colId xmlns:a16="http://schemas.microsoft.com/office/drawing/2014/main" val="1965784648"/>
                    </a:ext>
                  </a:extLst>
                </a:gridCol>
                <a:gridCol w="1468208">
                  <a:extLst>
                    <a:ext uri="{9D8B030D-6E8A-4147-A177-3AD203B41FA5}">
                      <a16:colId xmlns:a16="http://schemas.microsoft.com/office/drawing/2014/main" val="1556948339"/>
                    </a:ext>
                  </a:extLst>
                </a:gridCol>
              </a:tblGrid>
              <a:tr h="696589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Провести ремонт климатических систем                                                                                                                                                       Ответственные: зам. проректора по ОВ  А.Р. Шарафутдинов, гл. инженер Е.В. Фомин, гл. механик  К. Л. Дубовик, гл. энергетик А.Н. Комаров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909112"/>
                  </a:ext>
                </a:extLst>
              </a:tr>
              <a:tr h="3125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климатических систем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5106448"/>
                  </a:ext>
                </a:extLst>
              </a:tr>
              <a:tr h="3922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Прочистка и обслуживание систем вентиляции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1200,00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84162595"/>
                  </a:ext>
                </a:extLst>
              </a:tr>
              <a:tr h="4129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Сервисное обслуживание климатических систем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24452486"/>
                  </a:ext>
                </a:extLst>
              </a:tr>
              <a:tr h="3764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п.4: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1700,00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55856953"/>
                  </a:ext>
                </a:extLst>
              </a:tr>
              <a:tr h="876300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Выполнить в соответствии с санитарными нормами ремонт и реконструкцию систем водоснабжения, канализации и отопления в учебных корпусах.                                                                                                                                                                   Ответственные: зам. проректора по ОВ А.Р. Шарафутдинов, гл. инженер Е.В. Фомин, гл. механик  К. Л. Дубовик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66636"/>
                  </a:ext>
                </a:extLst>
              </a:tr>
              <a:tr h="743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сетей отопления, ХВС, ГВС, канализации у/к Мира, 28; Мира, 21; С. Ковалевской 5а; Куйбышева, 48 а.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2122434989"/>
                  </a:ext>
                </a:extLst>
              </a:tr>
              <a:tr h="4241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п.5: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3650,00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178176306"/>
                  </a:ext>
                </a:extLst>
              </a:tr>
              <a:tr h="619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УрФУ: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47450,00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19206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043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-27997" y="-30336"/>
          <a:ext cx="12242073" cy="97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729871" imgH="771371" progId="CorelDraw.Graphic.22">
                  <p:embed/>
                </p:oleObj>
              </mc:Choice>
              <mc:Fallback>
                <p:oleObj name="CorelDRAW" r:id="rId2" imgW="9729871" imgH="771371" progId="CorelDraw.Graphic.22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7997" y="-30336"/>
                        <a:ext cx="12242073" cy="97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3168" y="1177371"/>
            <a:ext cx="117692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Конференции работников и обучающихся УрФУ от 26 февраля 2024 г.</a:t>
            </a:r>
          </a:p>
          <a:p>
            <a:pPr algn="just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Признать Соглашение по охране труда за 2024 год выполненным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Соглашение по охране труда на 2024 год </a:t>
            </a:r>
          </a:p>
        </p:txBody>
      </p:sp>
    </p:spTree>
    <p:extLst>
      <p:ext uri="{BB962C8B-B14F-4D97-AF65-F5344CB8AC3E}">
        <p14:creationId xmlns:p14="http://schemas.microsoft.com/office/powerpoint/2010/main" val="17465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-27997" y="-30336"/>
          <a:ext cx="12242073" cy="97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729871" imgH="771371" progId="CorelDraw.Graphic.22">
                  <p:embed/>
                </p:oleObj>
              </mc:Choice>
              <mc:Fallback>
                <p:oleObj name="CorelDRAW" r:id="rId2" imgW="9729871" imgH="771371" progId="CorelDraw.Graphic.22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7997" y="-30336"/>
                        <a:ext cx="12242073" cy="97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5667" y="1346199"/>
            <a:ext cx="112056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Соглашение по охране труда на 2023 год предусматривало выполнение мероприятий на 41,4 млн. руб.</a:t>
            </a:r>
          </a:p>
          <a:p>
            <a:pPr algn="just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Фактически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выполненено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в 2023 году на сумму 44,28 млн. руб. </a:t>
            </a:r>
          </a:p>
        </p:txBody>
      </p:sp>
    </p:spTree>
    <p:extLst>
      <p:ext uri="{BB962C8B-B14F-4D97-AF65-F5344CB8AC3E}">
        <p14:creationId xmlns:p14="http://schemas.microsoft.com/office/powerpoint/2010/main" val="254731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109444"/>
              </p:ext>
            </p:extLst>
          </p:nvPr>
        </p:nvGraphicFramePr>
        <p:xfrm>
          <a:off x="-27997" y="-30336"/>
          <a:ext cx="12242073" cy="97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729871" imgH="771371" progId="CorelDraw.Graphic.22">
                  <p:embed/>
                </p:oleObj>
              </mc:Choice>
              <mc:Fallback>
                <p:oleObj name="CorelDRAW" r:id="rId2" imgW="9729871" imgH="771371" progId="CorelDraw.Graphic.22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7997" y="-30336"/>
                        <a:ext cx="12242073" cy="97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6267" y="1028700"/>
            <a:ext cx="372273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Архив, ул. Большакова,77, лит. В.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1" y="1730163"/>
            <a:ext cx="3316392" cy="5034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9467" y="143933"/>
            <a:ext cx="465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Ремонт кровель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48" y="1730164"/>
            <a:ext cx="6279855" cy="50347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77933" y="1114671"/>
            <a:ext cx="5808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учебный корпус, ул. Мира, 17а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57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-27997" y="0"/>
          <a:ext cx="12242073" cy="97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729871" imgH="771371" progId="CorelDraw.Graphic.22">
                  <p:embed/>
                </p:oleObj>
              </mc:Choice>
              <mc:Fallback>
                <p:oleObj name="CorelDRAW" r:id="rId2" imgW="9729871" imgH="771371" progId="CorelDraw.Graphic.22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7997" y="0"/>
                        <a:ext cx="12242073" cy="97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27997" y="624364"/>
            <a:ext cx="11619932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3285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3285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Текущий ремонт помещения И-110 (№335 по плану БТИ 1 этажа), 2 у/к, по адресу: г. Екатеринбург, ул. Мира, 19. (л/с 291, 1 197 102,08 руб.)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5" y="1934988"/>
            <a:ext cx="5851738" cy="4406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39" y="1934988"/>
            <a:ext cx="5851737" cy="44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4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-27997" y="0"/>
          <a:ext cx="12242073" cy="97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729871" imgH="771371" progId="CorelDraw.Graphic.22">
                  <p:embed/>
                </p:oleObj>
              </mc:Choice>
              <mc:Fallback>
                <p:oleObj name="CorelDRAW" r:id="rId2" imgW="9729871" imgH="771371" progId="CorelDraw.Graphic.22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7997" y="0"/>
                        <a:ext cx="12242073" cy="97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86186" y="549549"/>
            <a:ext cx="12191662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3285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3285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Капитальный ремонт аудиторий С-204, С-208, С-209, С-213, С-218; 4 у/к, по адресу: г. Екатеринбург, ул. Мира 17. (л/с 73, 6 817 258,11 руб.)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3" y="1831950"/>
            <a:ext cx="3673042" cy="4878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72" y="1799930"/>
            <a:ext cx="3698896" cy="49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-27997" y="-30337"/>
          <a:ext cx="12242073" cy="97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729871" imgH="771371" progId="CorelDraw.Graphic.22">
                  <p:embed/>
                </p:oleObj>
              </mc:Choice>
              <mc:Fallback>
                <p:oleObj name="CorelDRAW" r:id="rId2" imgW="9729871" imgH="771371" progId="CorelDraw.Graphic.22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7997" y="-30337"/>
                        <a:ext cx="12242073" cy="97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27997" y="455032"/>
            <a:ext cx="116103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3285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3285" indent="-342900" algn="ctr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Капитальный ремонт аудитории №469 (№462 по плану БТИ); по адресу: г. Екатеринбург, ул. Тургенева 4. (л/с 303, 2 141 705,12 руб.)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3285" indent="-342900" algn="ctr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ctr"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(л/с 303, 2 141 705,12 руб.)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26" y="1588676"/>
            <a:ext cx="6763527" cy="50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1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-27997" y="-30336"/>
          <a:ext cx="12242073" cy="97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729871" imgH="771371" progId="CorelDraw.Graphic.22">
                  <p:embed/>
                </p:oleObj>
              </mc:Choice>
              <mc:Fallback>
                <p:oleObj name="CorelDRAW" r:id="rId2" imgW="9729871" imgH="771371" progId="CorelDraw.Graphic.22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7997" y="-30336"/>
                        <a:ext cx="12242073" cy="97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4" y="2151016"/>
            <a:ext cx="5560543" cy="4379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29" y="2151015"/>
            <a:ext cx="5839428" cy="43795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4824" y="637130"/>
            <a:ext cx="11118768" cy="138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3285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3285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Капитальный ремонт лифтовых холлов и гардероба по адресу г. Екатеринбург, ул. Тургенева,4 </a:t>
            </a:r>
          </a:p>
          <a:p>
            <a:pPr marL="540385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(средства ПРР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УрФУ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 г.)</a:t>
            </a:r>
          </a:p>
        </p:txBody>
      </p:sp>
    </p:spTree>
    <p:extLst>
      <p:ext uri="{BB962C8B-B14F-4D97-AF65-F5344CB8AC3E}">
        <p14:creationId xmlns:p14="http://schemas.microsoft.com/office/powerpoint/2010/main" val="181229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-27997" y="-30336"/>
          <a:ext cx="12242073" cy="97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729871" imgH="771371" progId="CorelDraw.Graphic.22">
                  <p:embed/>
                </p:oleObj>
              </mc:Choice>
              <mc:Fallback>
                <p:oleObj name="CorelDRAW" r:id="rId2" imgW="9729871" imgH="771371" progId="CorelDraw.Graphic.22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7997" y="-30336"/>
                        <a:ext cx="12242073" cy="97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376340" y="705270"/>
            <a:ext cx="11619932" cy="9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3285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3285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Автоматический гардероб по адресу г. Екатеринбург, ул. Тургенева,4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00" y="1734410"/>
            <a:ext cx="9274939" cy="49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5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-27997" y="-30336"/>
          <a:ext cx="12242073" cy="97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729871" imgH="771371" progId="CorelDraw.Graphic.22">
                  <p:embed/>
                </p:oleObj>
              </mc:Choice>
              <mc:Fallback>
                <p:oleObj name="CorelDRAW" r:id="rId2" imgW="9729871" imgH="771371" progId="CorelDraw.Graphic.22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7997" y="-30336"/>
                        <a:ext cx="12242073" cy="97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31900" y="705270"/>
            <a:ext cx="807720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3285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3285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Буфет, учебный корпус ул. Чапаева 16.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717145"/>
            <a:ext cx="8966200" cy="50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2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830</Words>
  <Application>Microsoft Office PowerPoint</Application>
  <PresentationFormat>Широкоэкранный</PresentationFormat>
  <Paragraphs>174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Кузина Людмила Леонидовна</cp:lastModifiedBy>
  <cp:revision>155</cp:revision>
  <cp:lastPrinted>2024-02-21T13:29:15Z</cp:lastPrinted>
  <dcterms:created xsi:type="dcterms:W3CDTF">2023-05-22T06:09:22Z</dcterms:created>
  <dcterms:modified xsi:type="dcterms:W3CDTF">2024-02-21T13:29:49Z</dcterms:modified>
</cp:coreProperties>
</file>